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5"/>
    <p:sldMasterId id="2147483887" r:id="rId6"/>
    <p:sldMasterId id="2147483940" r:id="rId7"/>
    <p:sldMasterId id="2147484041" r:id="rId8"/>
    <p:sldMasterId id="2147484219" r:id="rId9"/>
    <p:sldMasterId id="2147484490" r:id="rId10"/>
  </p:sldMasterIdLst>
  <p:notesMasterIdLst>
    <p:notesMasterId r:id="rId32"/>
  </p:notesMasterIdLst>
  <p:handoutMasterIdLst>
    <p:handoutMasterId r:id="rId33"/>
  </p:handoutMasterIdLst>
  <p:sldIdLst>
    <p:sldId id="758" r:id="rId11"/>
    <p:sldId id="1270" r:id="rId12"/>
    <p:sldId id="1266" r:id="rId13"/>
    <p:sldId id="1256" r:id="rId14"/>
    <p:sldId id="1263" r:id="rId15"/>
    <p:sldId id="1275" r:id="rId16"/>
    <p:sldId id="1264" r:id="rId17"/>
    <p:sldId id="1271" r:id="rId18"/>
    <p:sldId id="1265" r:id="rId19"/>
    <p:sldId id="1267" r:id="rId20"/>
    <p:sldId id="1272" r:id="rId21"/>
    <p:sldId id="1257" r:id="rId22"/>
    <p:sldId id="1276" r:id="rId23"/>
    <p:sldId id="1258" r:id="rId24"/>
    <p:sldId id="1268" r:id="rId25"/>
    <p:sldId id="1273" r:id="rId26"/>
    <p:sldId id="1259" r:id="rId27"/>
    <p:sldId id="1277" r:id="rId28"/>
    <p:sldId id="1274" r:id="rId29"/>
    <p:sldId id="1260" r:id="rId30"/>
    <p:sldId id="1261" r:id="rId3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2DCB76-3592-4378-A0D9-B13AFEECCB0A}">
          <p14:sldIdLst>
            <p14:sldId id="758"/>
            <p14:sldId id="1270"/>
            <p14:sldId id="1266"/>
            <p14:sldId id="1256"/>
            <p14:sldId id="1263"/>
            <p14:sldId id="1275"/>
            <p14:sldId id="1264"/>
            <p14:sldId id="1271"/>
            <p14:sldId id="1265"/>
            <p14:sldId id="1267"/>
            <p14:sldId id="1272"/>
            <p14:sldId id="1257"/>
            <p14:sldId id="1276"/>
            <p14:sldId id="1258"/>
            <p14:sldId id="1268"/>
            <p14:sldId id="1273"/>
            <p14:sldId id="1259"/>
            <p14:sldId id="1277"/>
            <p14:sldId id="1274"/>
            <p14:sldId id="1260"/>
            <p14:sldId id="1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yanskiy, Alex" initials="PA" lastIdx="2" clrIdx="0">
    <p:extLst>
      <p:ext uri="{19B8F6BF-5375-455C-9EA6-DF929625EA0E}">
        <p15:presenceInfo xmlns:p15="http://schemas.microsoft.com/office/powerpoint/2012/main" userId="S-1-5-21-1078081533-963894560-839522115-2895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1E"/>
    <a:srgbClr val="DEA400"/>
    <a:srgbClr val="5EACFF"/>
    <a:srgbClr val="DDD9C3"/>
    <a:srgbClr val="049ACC"/>
    <a:srgbClr val="99944F"/>
    <a:srgbClr val="CCBF04"/>
    <a:srgbClr val="B0D6FF"/>
    <a:srgbClr val="E6E3D2"/>
    <a:srgbClr val="FDF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4" autoAdjust="0"/>
    <p:restoredTop sz="94934" autoAdjust="0"/>
  </p:normalViewPr>
  <p:slideViewPr>
    <p:cSldViewPr snapToGrid="0">
      <p:cViewPr varScale="1">
        <p:scale>
          <a:sx n="109" d="100"/>
          <a:sy n="109" d="100"/>
        </p:scale>
        <p:origin x="1974" y="96"/>
      </p:cViewPr>
      <p:guideLst>
        <p:guide orient="horz" pos="84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5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olyans\Desktop\Solar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olyans\Desktop\Solar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Irradiance</a:t>
            </a:r>
            <a:r>
              <a:rPr lang="en-US" sz="2000" baseline="0" dirty="0"/>
              <a:t> Measurement Comparison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01020591626282E-2"/>
          <c:y val="0.10196818562935969"/>
          <c:w val="0.86183641207990047"/>
          <c:h val="0.79886502588236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Sheet1!$A$23</c:f>
              <c:strCache>
                <c:ptCount val="1"/>
                <c:pt idx="0">
                  <c:v>Solsensor (Photodiode)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Sheet1!$B$22:$H$22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f>Sheet1!$B$23:$H$23</c:f>
              <c:numCache>
                <c:formatCode>General</c:formatCode>
                <c:ptCount val="6"/>
                <c:pt idx="0">
                  <c:v>865</c:v>
                </c:pt>
                <c:pt idx="1">
                  <c:v>75</c:v>
                </c:pt>
                <c:pt idx="2">
                  <c:v>755</c:v>
                </c:pt>
                <c:pt idx="3">
                  <c:v>475</c:v>
                </c:pt>
                <c:pt idx="4">
                  <c:v>155</c:v>
                </c:pt>
                <c:pt idx="5">
                  <c:v>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9-4F1E-8071-4909BAF74518}"/>
            </c:ext>
          </c:extLst>
        </c:ser>
        <c:ser>
          <c:idx val="2"/>
          <c:order val="2"/>
          <c:tx>
            <c:strRef>
              <c:f>Sheet1!$A$25</c:f>
              <c:strCache>
                <c:ptCount val="1"/>
                <c:pt idx="0">
                  <c:v>Seaward (Reference Cell)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Sheet1!$B$22:$H$22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f>Sheet1!$B$25:$H$25</c:f>
              <c:numCache>
                <c:formatCode>General</c:formatCode>
                <c:ptCount val="6"/>
                <c:pt idx="0">
                  <c:v>886</c:v>
                </c:pt>
                <c:pt idx="1">
                  <c:v>0</c:v>
                </c:pt>
                <c:pt idx="2">
                  <c:v>754</c:v>
                </c:pt>
                <c:pt idx="3">
                  <c:v>450</c:v>
                </c:pt>
                <c:pt idx="4">
                  <c:v>162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9-4F1E-8071-4909BAF74518}"/>
            </c:ext>
          </c:extLst>
        </c:ser>
        <c:ser>
          <c:idx val="4"/>
          <c:order val="4"/>
          <c:tx>
            <c:strRef>
              <c:f>Sheet1!$A$27</c:f>
              <c:strCache>
                <c:ptCount val="1"/>
                <c:pt idx="0">
                  <c:v>First Design (Reference Cell)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Sheet1!$B$22:$H$22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f>Sheet1!$B$27:$H$27</c:f>
              <c:numCache>
                <c:formatCode>General</c:formatCode>
                <c:ptCount val="6"/>
                <c:pt idx="0">
                  <c:v>853</c:v>
                </c:pt>
                <c:pt idx="1">
                  <c:v>65</c:v>
                </c:pt>
                <c:pt idx="2">
                  <c:v>756</c:v>
                </c:pt>
                <c:pt idx="3">
                  <c:v>480</c:v>
                </c:pt>
                <c:pt idx="4">
                  <c:v>153</c:v>
                </c:pt>
                <c:pt idx="5">
                  <c:v>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4641951"/>
        <c:axId val="334798911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Sheet1!$A$24</c:f>
              <c:strCache>
                <c:ptCount val="1"/>
                <c:pt idx="0">
                  <c:v>S - low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Sheet1!$B$22:$G$22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f>Sheet1!$B$24:$H$24</c:f>
              <c:numCache>
                <c:formatCode>General</c:formatCode>
                <c:ptCount val="6"/>
                <c:pt idx="0">
                  <c:v>855</c:v>
                </c:pt>
                <c:pt idx="1">
                  <c:v>55</c:v>
                </c:pt>
                <c:pt idx="2">
                  <c:v>745</c:v>
                </c:pt>
                <c:pt idx="3">
                  <c:v>465</c:v>
                </c:pt>
                <c:pt idx="4">
                  <c:v>135</c:v>
                </c:pt>
                <c:pt idx="5">
                  <c:v>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99-4F1E-8071-4909BAF74518}"/>
            </c:ext>
          </c:extLst>
        </c:ser>
        <c:ser>
          <c:idx val="3"/>
          <c:order val="3"/>
          <c:tx>
            <c:strRef>
              <c:f>Sheet1!$A$26</c:f>
              <c:strCache>
                <c:ptCount val="1"/>
                <c:pt idx="0">
                  <c:v>Sea - low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Sheet1!$B$22:$G$22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f>Sheet1!$B$26:$H$26</c:f>
              <c:numCache>
                <c:formatCode>General</c:formatCode>
                <c:ptCount val="6"/>
                <c:pt idx="0">
                  <c:v>880</c:v>
                </c:pt>
                <c:pt idx="1">
                  <c:v>0</c:v>
                </c:pt>
                <c:pt idx="2">
                  <c:v>750</c:v>
                </c:pt>
                <c:pt idx="3">
                  <c:v>446</c:v>
                </c:pt>
                <c:pt idx="4">
                  <c:v>154</c:v>
                </c:pt>
                <c:pt idx="5">
                  <c:v>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99-4F1E-8071-4909BAF74518}"/>
            </c:ext>
          </c:extLst>
        </c:ser>
        <c:ser>
          <c:idx val="5"/>
          <c:order val="5"/>
          <c:tx>
            <c:strRef>
              <c:f>Sheet1!$A$28</c:f>
              <c:strCache>
                <c:ptCount val="1"/>
                <c:pt idx="0">
                  <c:v>I - low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Sheet1!$B$22:$G$22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f>Sheet1!$B$28:$H$28</c:f>
              <c:numCache>
                <c:formatCode>General</c:formatCode>
                <c:ptCount val="6"/>
                <c:pt idx="0">
                  <c:v>849</c:v>
                </c:pt>
                <c:pt idx="1">
                  <c:v>50</c:v>
                </c:pt>
                <c:pt idx="2">
                  <c:v>733</c:v>
                </c:pt>
                <c:pt idx="3">
                  <c:v>472</c:v>
                </c:pt>
                <c:pt idx="4">
                  <c:v>134</c:v>
                </c:pt>
                <c:pt idx="5">
                  <c:v>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339183"/>
        <c:axId val="329646975"/>
      </c:barChart>
      <c:lineChart>
        <c:grouping val="standard"/>
        <c:varyColors val="0"/>
        <c:ser>
          <c:idx val="6"/>
          <c:order val="6"/>
          <c:tx>
            <c:strRef>
              <c:f>Sheet1!$I$22</c:f>
              <c:strCache>
                <c:ptCount val="1"/>
                <c:pt idx="0">
                  <c:v>Inv. Value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July 22, 1:00pm</c:v>
              </c:pt>
              <c:pt idx="1">
                <c:v>July 23, 5:00pm</c:v>
              </c:pt>
              <c:pt idx="2">
                <c:v>July 29, 11:00am (Wind)</c:v>
              </c:pt>
              <c:pt idx="3">
                <c:v>July 29, 5:30pm</c:v>
              </c:pt>
              <c:pt idx="4">
                <c:v>July 30, 10:00am</c:v>
              </c:pt>
              <c:pt idx="5">
                <c:v>July 30, 1:00pm (Wind)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Sheet1!$I$23</c:f>
              <c:numCache>
                <c:formatCode>General</c:formatCode>
                <c:ptCount val="1"/>
                <c:pt idx="0">
                  <c:v>935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339183"/>
        <c:axId val="329646975"/>
      </c:lineChart>
      <c:catAx>
        <c:axId val="334641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 &amp;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798911"/>
        <c:crosses val="autoZero"/>
        <c:auto val="1"/>
        <c:lblAlgn val="ctr"/>
        <c:lblOffset val="100"/>
        <c:noMultiLvlLbl val="0"/>
      </c:catAx>
      <c:valAx>
        <c:axId val="334798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</a:t>
                </a:r>
                <a:r>
                  <a:rPr lang="en-US" baseline="0" dirty="0"/>
                  <a:t> (W/m</a:t>
                </a:r>
                <a:r>
                  <a:rPr lang="en-US" baseline="30000" dirty="0"/>
                  <a:t>2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641951"/>
        <c:crosses val="autoZero"/>
        <c:crossBetween val="between"/>
      </c:valAx>
      <c:valAx>
        <c:axId val="32964697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</a:t>
                </a:r>
                <a:r>
                  <a:rPr lang="en-US" baseline="0" dirty="0"/>
                  <a:t> (W/m</a:t>
                </a:r>
                <a:r>
                  <a:rPr lang="en-US" baseline="30000" dirty="0"/>
                  <a:t>2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39183"/>
        <c:crosses val="max"/>
        <c:crossBetween val="between"/>
      </c:valAx>
      <c:catAx>
        <c:axId val="3383391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96469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5191479415172755"/>
          <c:y val="9.7603288431922952E-2"/>
          <c:w val="0.4036582873404061"/>
          <c:h val="0.250340135511822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Irradiance</a:t>
            </a:r>
            <a:r>
              <a:rPr lang="en-US" b="1" baseline="0" dirty="0"/>
              <a:t> Difference Between Design and Solmetric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Irradiance Difference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Sheet1!$A$55:$A$60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f>Sheet1!$B$55:$B$60</c:f>
              <c:numCache>
                <c:formatCode>General</c:formatCode>
                <c:ptCount val="6"/>
                <c:pt idx="0">
                  <c:v>-9</c:v>
                </c:pt>
                <c:pt idx="1">
                  <c:v>-7.5</c:v>
                </c:pt>
                <c:pt idx="2">
                  <c:v>-5.5</c:v>
                </c:pt>
                <c:pt idx="3">
                  <c:v>6</c:v>
                </c:pt>
                <c:pt idx="4">
                  <c:v>1.5</c:v>
                </c:pt>
                <c:pt idx="5">
                  <c:v>-11.5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1C-4F75-A499-D45EC1DC55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06106784"/>
        <c:axId val="92315360"/>
      </c:lineChart>
      <c:catAx>
        <c:axId val="606106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</a:t>
                </a:r>
                <a:r>
                  <a:rPr lang="en-US" baseline="0" dirty="0"/>
                  <a:t> &amp; Time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15360"/>
        <c:crosses val="autoZero"/>
        <c:auto val="1"/>
        <c:lblAlgn val="ctr"/>
        <c:lblOffset val="100"/>
        <c:noMultiLvlLbl val="0"/>
      </c:catAx>
      <c:valAx>
        <c:axId val="9231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</a:t>
                </a:r>
                <a:r>
                  <a:rPr lang="en-US" baseline="0" dirty="0"/>
                  <a:t> Difference (W/m</a:t>
                </a:r>
                <a:r>
                  <a:rPr lang="en-US" baseline="30000" dirty="0"/>
                  <a:t>2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10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65000"/>
          <a:lumOff val="3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E2511B-9924-4978-B931-4A6350C6B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C9171-58A9-4334-B844-CD0DF227C1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39EA9-2D35-49D2-BFC3-A01F405CEC98}" type="datetimeFigureOut">
              <a:rPr lang="en-US" smtClean="0"/>
              <a:t>8/13/2019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A9083-E3C6-4CFC-9963-CA72E66BA4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A04B-BB39-4A86-882E-0FA3A0922B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C35A-4A8D-4394-BD6E-13809982FC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980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216B53D-5669-4B18-A688-E808A34A047D}" type="datetimeFigureOut">
              <a:rPr lang="en-US" smtClean="0"/>
              <a:t>8/13/2019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ACB7D3E-F2E7-45BE-BBB8-EBDFB6A63E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7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5178-8E87-4873-953E-E2D248857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7D3E-F2E7-45BE-BBB8-EBDFB6A63E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9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1270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12734"/>
            <a:ext cx="6858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 descr="Flk_1_5_123_NB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349" y="274032"/>
            <a:ext cx="2005651" cy="658390"/>
          </a:xfrm>
          <a:prstGeom prst="rect">
            <a:avLst/>
          </a:prstGeom>
        </p:spPr>
      </p:pic>
      <p:pic>
        <p:nvPicPr>
          <p:cNvPr id="8" name="Picture 7" descr="Flk_1_5_123_N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349" y="274032"/>
            <a:ext cx="2005651" cy="6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5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58" y="1313561"/>
            <a:ext cx="8634222" cy="4351338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9144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119877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71016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80160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019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2845394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71016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8880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48575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52984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824984" y="3861688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kk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28599" y="1152335"/>
            <a:ext cx="8686800" cy="36391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28599" y="4882960"/>
            <a:ext cx="8686800" cy="1152525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18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39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71016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533"/>
            <a:ext cx="0" cy="2320991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2706" y="3500745"/>
            <a:ext cx="9088616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52984" y="3852544"/>
            <a:ext cx="8662416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906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43" y="1608490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43" y="3268577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10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4144349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63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25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35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71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690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85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711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14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98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7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t"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00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79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370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570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49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642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99963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3776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26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374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508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28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58" y="1313561"/>
            <a:ext cx="8634222" cy="4351338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9144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606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87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9480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4136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1579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56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1829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4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77966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9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26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71016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80160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019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18" name="Straight Connector 17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28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38411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294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4695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31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88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5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102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65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354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8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44427" y="887186"/>
            <a:ext cx="0" cy="360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87624" y="887186"/>
            <a:ext cx="0" cy="360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4427" y="1222883"/>
            <a:ext cx="0" cy="4976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87624" y="1222883"/>
            <a:ext cx="0" cy="5196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28950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098958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7"/>
          </p:nvPr>
        </p:nvSpPr>
        <p:spPr>
          <a:xfrm>
            <a:off x="3250022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8"/>
          </p:nvPr>
        </p:nvSpPr>
        <p:spPr>
          <a:xfrm>
            <a:off x="6314671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863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343" y="6356350"/>
            <a:ext cx="7097745" cy="365125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979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09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6021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393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7141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967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28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774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165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8880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48575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28600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9"/>
          </p:nvPr>
        </p:nvSpPr>
        <p:spPr>
          <a:xfrm>
            <a:off x="4795005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20"/>
          </p:nvPr>
        </p:nvSpPr>
        <p:spPr>
          <a:xfrm>
            <a:off x="4795005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24" name="Straight Connector 23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5014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742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098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9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614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6662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893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635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4277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99963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18012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44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kk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28599" y="1152335"/>
            <a:ext cx="8686800" cy="363912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28599" y="4882960"/>
            <a:ext cx="8686800" cy="1152525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7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574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177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775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9775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5098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0871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92973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7683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 w/o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330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5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3542154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82530" y="199383"/>
            <a:ext cx="6311387" cy="60025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1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288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95601" y="199383"/>
            <a:ext cx="6124575" cy="600251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1800" b="1" cap="none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74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819"/>
            <a:ext cx="4038600" cy="4525911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819"/>
            <a:ext cx="4038600" cy="4525911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021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25717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68763" y="6433210"/>
            <a:ext cx="39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457166"/>
            <a:fld id="{3E0C6D86-AA7F-4012-AF6A-27A62F614BD1}" type="slidenum">
              <a:rPr lang="en-US" smtClean="0">
                <a:solidFill>
                  <a:prstClr val="black"/>
                </a:solidFill>
              </a:rPr>
              <a:pPr defTabSz="457166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123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68763" y="6433210"/>
            <a:ext cx="39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457166"/>
            <a:fld id="{3E0C6D86-AA7F-4012-AF6A-27A62F614BD1}" type="slidenum">
              <a:rPr lang="en-US" smtClean="0">
                <a:solidFill>
                  <a:prstClr val="black"/>
                </a:solidFill>
              </a:rPr>
              <a:pPr defTabSz="457166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086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Flk_Calibra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42" y="104468"/>
            <a:ext cx="1755775" cy="70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" y="255028"/>
            <a:ext cx="9067800" cy="62834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9809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oleObject" Target="../embeddings/oleObject4.bin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2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91.xml"/><Relationship Id="rId9" Type="http://schemas.openxmlformats.org/officeDocument/2006/relationships/vmlDrawing" Target="../drawings/vmlDrawing4.vml"/><Relationship Id="rId1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458" y="328551"/>
            <a:ext cx="7445502" cy="549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458" y="1020953"/>
            <a:ext cx="86342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8610" y="64660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60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7728" y="64660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5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7" r:id="rId12"/>
    <p:sldLayoutId id="2147483838" r:id="rId13"/>
    <p:sldLayoutId id="2147483839" r:id="rId14"/>
    <p:sldLayoutId id="2147483840" r:id="rId15"/>
    <p:sldLayoutId id="2147483842" r:id="rId16"/>
    <p:sldLayoutId id="21474838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356350"/>
            <a:ext cx="7097745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76146" y="6356350"/>
            <a:ext cx="1261242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58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8" r:id="rId7"/>
    <p:sldLayoutId id="2147483952" r:id="rId8"/>
    <p:sldLayoutId id="2147483953" r:id="rId9"/>
    <p:sldLayoutId id="2147483954" r:id="rId10"/>
    <p:sldLayoutId id="2147483955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4" r:id="rId18"/>
    <p:sldLayoutId id="2147483965" r:id="rId19"/>
    <p:sldLayoutId id="2147483968" r:id="rId20"/>
    <p:sldLayoutId id="2147483971" r:id="rId21"/>
    <p:sldLayoutId id="2147483974" r:id="rId22"/>
    <p:sldLayoutId id="2147483976" r:id="rId23"/>
    <p:sldLayoutId id="2147483977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35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3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4" r:id="rId18"/>
    <p:sldLayoutId id="2147484065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284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7" r:id="rId7"/>
    <p:sldLayoutId id="2147484231" r:id="rId8"/>
    <p:sldLayoutId id="2147484232" r:id="rId9"/>
    <p:sldLayoutId id="2147484233" r:id="rId10"/>
    <p:sldLayoutId id="2147484234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  <p:sldLayoutId id="2147484243" r:id="rId18"/>
    <p:sldLayoutId id="2147484244" r:id="rId19"/>
    <p:sldLayoutId id="2147484247" r:id="rId20"/>
    <p:sldLayoutId id="2147484250" r:id="rId21"/>
    <p:sldLayoutId id="2147484253" r:id="rId22"/>
    <p:sldLayoutId id="2147484256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92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8" descr="bottombanne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84927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72" name="Picture 2072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9" y="197334"/>
            <a:ext cx="2257133" cy="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21279"/>
            <a:ext cx="9144000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5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6" r:id="rId5"/>
    <p:sldLayoutId id="2147484497" r:id="rId6"/>
    <p:sldLayoutId id="2147484498" r:id="rId7"/>
  </p:sldLayoutIdLst>
  <p:hf hdr="0" ftr="0" dt="0"/>
  <p:txStyles>
    <p:titleStyle>
      <a:lvl1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 kern="1200">
          <a:solidFill>
            <a:srgbClr val="004487"/>
          </a:solidFill>
          <a:latin typeface="+mj-lt"/>
          <a:ea typeface="ＭＳ Ｐゴシック" charset="-128"/>
          <a:cs typeface="ＭＳ Ｐゴシック" charset="-128"/>
        </a:defRPr>
      </a:lvl1pPr>
      <a:lvl2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2pPr>
      <a:lvl3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3pPr>
      <a:lvl4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4pPr>
      <a:lvl5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5pPr>
      <a:lvl6pPr marL="34286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6pPr>
      <a:lvl7pPr marL="68572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7pPr>
      <a:lvl8pPr marL="102858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8pPr>
      <a:lvl9pPr marL="137144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91669" indent="-122621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sz="1500" b="1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17861" indent="-142859" algn="l" defTabSz="342860" rtl="0" eaLnBrk="1" fontAlgn="base" hangingPunct="1">
        <a:spcBef>
          <a:spcPct val="20000"/>
        </a:spcBef>
        <a:spcAft>
          <a:spcPct val="0"/>
        </a:spcAft>
        <a:buSzPct val="116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2pPr>
      <a:lvl3pPr marL="651196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3pPr>
      <a:lvl4pPr marL="857150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4pPr>
      <a:lvl5pPr marL="1061914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5pPr>
      <a:lvl6pPr marL="188573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9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9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9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7547" y="1608490"/>
            <a:ext cx="4283040" cy="1470025"/>
          </a:xfrm>
        </p:spPr>
        <p:txBody>
          <a:bodyPr>
            <a:normAutofit/>
          </a:bodyPr>
          <a:lstStyle/>
          <a:p>
            <a:r>
              <a:rPr lang="en-US" sz="3200" dirty="0"/>
              <a:t>Irradiance Meter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7547" y="3268577"/>
            <a:ext cx="428304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Alex Polyanskiy</a:t>
            </a:r>
          </a:p>
          <a:p>
            <a:endParaRPr lang="en-US" sz="2400" dirty="0"/>
          </a:p>
          <a:p>
            <a:r>
              <a:rPr lang="en-US" sz="2400" dirty="0"/>
              <a:t>Montana State University</a:t>
            </a:r>
          </a:p>
          <a:p>
            <a:endParaRPr lang="en-US" sz="2400" dirty="0"/>
          </a:p>
          <a:p>
            <a:r>
              <a:rPr lang="en-US" sz="2400" dirty="0"/>
              <a:t>Bozeman, MT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40BD-E4F3-45D6-BFAC-E6554569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3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46EB-61E5-4EB6-937C-81883244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B880-2F88-4548-AA6B-2AE05632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4" y="1251805"/>
            <a:ext cx="8508471" cy="5061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12961-85E2-4627-B27C-13BC56BF76AA}"/>
              </a:ext>
            </a:extLst>
          </p:cNvPr>
          <p:cNvSpPr txBox="1"/>
          <p:nvPr/>
        </p:nvSpPr>
        <p:spPr>
          <a:xfrm>
            <a:off x="8493369" y="6548358"/>
            <a:ext cx="65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7169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590D-AF4A-40E7-94AF-9045372F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0B6CA-6688-48C6-ABAA-1C3A699B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19" y="941822"/>
            <a:ext cx="8298562" cy="5775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6B1D5-1544-4D15-B8B3-9997159F93DE}"/>
              </a:ext>
            </a:extLst>
          </p:cNvPr>
          <p:cNvSpPr txBox="1"/>
          <p:nvPr/>
        </p:nvSpPr>
        <p:spPr>
          <a:xfrm>
            <a:off x="8534444" y="6440324"/>
            <a:ext cx="373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42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7D61-C125-420C-9EF4-4F510CBF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58" y="328551"/>
            <a:ext cx="7445502" cy="549274"/>
          </a:xfrm>
        </p:spPr>
        <p:txBody>
          <a:bodyPr/>
          <a:lstStyle/>
          <a:p>
            <a:r>
              <a:rPr lang="en-US" dirty="0"/>
              <a:t>First Design</a:t>
            </a:r>
          </a:p>
        </p:txBody>
      </p:sp>
      <p:pic>
        <p:nvPicPr>
          <p:cNvPr id="76802" name="Picture 2" descr="463375144173500471633452">
            <a:extLst>
              <a:ext uri="{FF2B5EF4-FFF2-40B4-BE49-F238E27FC236}">
                <a16:creationId xmlns:a16="http://schemas.microsoft.com/office/drawing/2014/main" id="{EEBC88B7-C761-4CF8-A017-00B3D1C82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9699" r="8396" b="4628"/>
          <a:stretch/>
        </p:blipFill>
        <p:spPr bwMode="auto">
          <a:xfrm>
            <a:off x="2670928" y="3626236"/>
            <a:ext cx="3991708" cy="30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F0B3F-EB76-48E3-89E7-48C787D93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82" y="976992"/>
            <a:ext cx="4572000" cy="2549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606FD-64E1-4657-84E6-036592422AA7}"/>
              </a:ext>
            </a:extLst>
          </p:cNvPr>
          <p:cNvSpPr txBox="1"/>
          <p:nvPr/>
        </p:nvSpPr>
        <p:spPr>
          <a:xfrm>
            <a:off x="745258" y="5623809"/>
            <a:ext cx="181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Microcontroller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B887A-44E6-4412-8E25-7566CE69C3C6}"/>
              </a:ext>
            </a:extLst>
          </p:cNvPr>
          <p:cNvSpPr txBox="1"/>
          <p:nvPr/>
        </p:nvSpPr>
        <p:spPr>
          <a:xfrm>
            <a:off x="5564082" y="4079048"/>
            <a:ext cx="128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Solar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8A7FC-F2EA-4301-919E-D158AD7D00A2}"/>
              </a:ext>
            </a:extLst>
          </p:cNvPr>
          <p:cNvSpPr txBox="1"/>
          <p:nvPr/>
        </p:nvSpPr>
        <p:spPr>
          <a:xfrm>
            <a:off x="5807450" y="6307955"/>
            <a:ext cx="142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Inclinometer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5883E-B701-464C-84EA-745CE8812F87}"/>
              </a:ext>
            </a:extLst>
          </p:cNvPr>
          <p:cNvSpPr txBox="1"/>
          <p:nvPr/>
        </p:nvSpPr>
        <p:spPr>
          <a:xfrm>
            <a:off x="366222" y="5138283"/>
            <a:ext cx="2190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5DC92-5767-4FAF-853C-7E28D8A7541B}"/>
              </a:ext>
            </a:extLst>
          </p:cNvPr>
          <p:cNvSpPr txBox="1"/>
          <p:nvPr/>
        </p:nvSpPr>
        <p:spPr>
          <a:xfrm>
            <a:off x="3780914" y="6388182"/>
            <a:ext cx="77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LCD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5F6082-41F1-4C3E-A87D-5D0F9D574B74}"/>
              </a:ext>
            </a:extLst>
          </p:cNvPr>
          <p:cNvSpPr/>
          <p:nvPr/>
        </p:nvSpPr>
        <p:spPr>
          <a:xfrm>
            <a:off x="4166348" y="4309453"/>
            <a:ext cx="844061" cy="567637"/>
          </a:xfrm>
          <a:prstGeom prst="ellipse">
            <a:avLst/>
          </a:prstGeom>
          <a:noFill/>
          <a:ln w="28575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D9215A-877D-4D08-8721-B967E8FFD326}"/>
              </a:ext>
            </a:extLst>
          </p:cNvPr>
          <p:cNvCxnSpPr>
            <a:stCxn id="11" idx="3"/>
          </p:cNvCxnSpPr>
          <p:nvPr/>
        </p:nvCxnSpPr>
        <p:spPr>
          <a:xfrm flipV="1">
            <a:off x="2556474" y="4712677"/>
            <a:ext cx="1609874" cy="594883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11F7D-30EB-4A7D-828C-4E1D710B8715}"/>
              </a:ext>
            </a:extLst>
          </p:cNvPr>
          <p:cNvCxnSpPr>
            <a:stCxn id="8" idx="3"/>
          </p:cNvCxnSpPr>
          <p:nvPr/>
        </p:nvCxnSpPr>
        <p:spPr>
          <a:xfrm flipV="1">
            <a:off x="2556474" y="5710784"/>
            <a:ext cx="1452819" cy="82302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0B8EB3-E633-46DA-98CF-2F3376F6889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551781" y="6307955"/>
            <a:ext cx="458628" cy="249504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584171-F808-43D0-B860-CD97F790DAE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81276" y="5710784"/>
            <a:ext cx="26174" cy="766448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F52182-FFFC-4FBB-984C-44E46C0FCFC9}"/>
              </a:ext>
            </a:extLst>
          </p:cNvPr>
          <p:cNvCxnSpPr>
            <a:stCxn id="9" idx="1"/>
          </p:cNvCxnSpPr>
          <p:nvPr/>
        </p:nvCxnSpPr>
        <p:spPr>
          <a:xfrm flipH="1">
            <a:off x="5380893" y="4248325"/>
            <a:ext cx="183189" cy="169277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0BCBA1-3925-462E-87CA-A04FEA720903}"/>
              </a:ext>
            </a:extLst>
          </p:cNvPr>
          <p:cNvSpPr/>
          <p:nvPr/>
        </p:nvSpPr>
        <p:spPr>
          <a:xfrm>
            <a:off x="4781095" y="1669972"/>
            <a:ext cx="562708" cy="436909"/>
          </a:xfrm>
          <a:prstGeom prst="ellipse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43FE2-FE5E-470E-956B-8E7DB3950D25}"/>
              </a:ext>
            </a:extLst>
          </p:cNvPr>
          <p:cNvCxnSpPr>
            <a:stCxn id="11" idx="3"/>
            <a:endCxn id="26" idx="3"/>
          </p:cNvCxnSpPr>
          <p:nvPr/>
        </p:nvCxnSpPr>
        <p:spPr>
          <a:xfrm flipV="1">
            <a:off x="2556474" y="2042897"/>
            <a:ext cx="2307028" cy="3264663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04" name="Picture 4" descr="Image result for kicad logo">
            <a:extLst>
              <a:ext uri="{FF2B5EF4-FFF2-40B4-BE49-F238E27FC236}">
                <a16:creationId xmlns:a16="http://schemas.microsoft.com/office/drawing/2014/main" id="{8B5EE02D-E3EC-4E1F-9BF8-65564CE9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95" y="1150385"/>
            <a:ext cx="1805912" cy="7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3134A-3BA5-4FAD-B46F-BCAF93C149E8}"/>
              </a:ext>
            </a:extLst>
          </p:cNvPr>
          <p:cNvCxnSpPr>
            <a:stCxn id="9" idx="0"/>
          </p:cNvCxnSpPr>
          <p:nvPr/>
        </p:nvCxnSpPr>
        <p:spPr>
          <a:xfrm flipV="1">
            <a:off x="6205921" y="2479431"/>
            <a:ext cx="159710" cy="1599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D8FD0F-A408-47C3-B31A-83B2A1D513DB}"/>
              </a:ext>
            </a:extLst>
          </p:cNvPr>
          <p:cNvSpPr txBox="1"/>
          <p:nvPr/>
        </p:nvSpPr>
        <p:spPr>
          <a:xfrm>
            <a:off x="8331156" y="6508009"/>
            <a:ext cx="42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608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25DC-3755-46A5-BEB4-DD3B5BDB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on the Market</a:t>
            </a:r>
          </a:p>
        </p:txBody>
      </p:sp>
      <p:pic>
        <p:nvPicPr>
          <p:cNvPr id="75778" name="Picture 2" descr="Image result for solmetric solsensor">
            <a:extLst>
              <a:ext uri="{FF2B5EF4-FFF2-40B4-BE49-F238E27FC236}">
                <a16:creationId xmlns:a16="http://schemas.microsoft.com/office/drawing/2014/main" id="{143CA283-6AF3-42BD-AB71-18B8525E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" y="2240718"/>
            <a:ext cx="4166088" cy="38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 result for seaward solar">
            <a:extLst>
              <a:ext uri="{FF2B5EF4-FFF2-40B4-BE49-F238E27FC236}">
                <a16:creationId xmlns:a16="http://schemas.microsoft.com/office/drawing/2014/main" id="{24A5E16B-F209-45EE-9220-8A6B04369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1" y="2658763"/>
            <a:ext cx="1685190" cy="312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495B10-2FD3-4CB6-9897-887C2DCE939A}"/>
              </a:ext>
            </a:extLst>
          </p:cNvPr>
          <p:cNvSpPr txBox="1"/>
          <p:nvPr/>
        </p:nvSpPr>
        <p:spPr>
          <a:xfrm>
            <a:off x="1072661" y="1426222"/>
            <a:ext cx="2725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Solmetric SolSensor</a:t>
            </a:r>
          </a:p>
          <a:p>
            <a:pPr algn="ctr"/>
            <a:r>
              <a:rPr lang="en-US" sz="2000" dirty="0"/>
              <a:t>(photodiode)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98E86-FF92-4C80-9EEE-D52637567F27}"/>
              </a:ext>
            </a:extLst>
          </p:cNvPr>
          <p:cNvSpPr txBox="1"/>
          <p:nvPr/>
        </p:nvSpPr>
        <p:spPr>
          <a:xfrm>
            <a:off x="5251354" y="1426222"/>
            <a:ext cx="3332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Seaward Solar Survey200R</a:t>
            </a:r>
          </a:p>
          <a:p>
            <a:pPr algn="ctr"/>
            <a:r>
              <a:rPr lang="en-US" sz="2000" dirty="0"/>
              <a:t>(reference cell)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A1DD-0CB9-49F6-BAAC-CAC6FA5A2F90}"/>
              </a:ext>
            </a:extLst>
          </p:cNvPr>
          <p:cNvSpPr txBox="1"/>
          <p:nvPr/>
        </p:nvSpPr>
        <p:spPr>
          <a:xfrm>
            <a:off x="8478130" y="6452509"/>
            <a:ext cx="490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5132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3A55-1F8A-4375-BCF3-16ACAD8C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74D92-AA1F-4527-8EA8-9BF816F43D61}"/>
              </a:ext>
            </a:extLst>
          </p:cNvPr>
          <p:cNvSpPr txBox="1"/>
          <p:nvPr/>
        </p:nvSpPr>
        <p:spPr>
          <a:xfrm>
            <a:off x="8343899" y="6534618"/>
            <a:ext cx="37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7644B0-5020-4DC8-A657-08690365A2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849035"/>
              </p:ext>
            </p:extLst>
          </p:nvPr>
        </p:nvGraphicFramePr>
        <p:xfrm>
          <a:off x="803793" y="921543"/>
          <a:ext cx="7536413" cy="560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745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00E5-4340-4A05-BC9E-D83125AE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Comparison (average of 6.8 W/m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7593995-8764-4DBF-A9CD-F9F1A05A51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026007"/>
              </p:ext>
            </p:extLst>
          </p:nvPr>
        </p:nvGraphicFramePr>
        <p:xfrm>
          <a:off x="692073" y="1063869"/>
          <a:ext cx="7759853" cy="5380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D963C2-A21E-4C87-AA93-82E99EF6CBD6}"/>
              </a:ext>
            </a:extLst>
          </p:cNvPr>
          <p:cNvSpPr txBox="1"/>
          <p:nvPr/>
        </p:nvSpPr>
        <p:spPr>
          <a:xfrm>
            <a:off x="8554915" y="6444762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4564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F5D-9A34-4A35-AD98-B132F6F4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78776-CDF7-445C-BF8B-73DFEBB0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1025827"/>
            <a:ext cx="8176845" cy="5644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6DCAC-66DE-49CF-BA24-B8C45A29D7F8}"/>
              </a:ext>
            </a:extLst>
          </p:cNvPr>
          <p:cNvSpPr txBox="1"/>
          <p:nvPr/>
        </p:nvSpPr>
        <p:spPr>
          <a:xfrm>
            <a:off x="8598876" y="6531846"/>
            <a:ext cx="48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8247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2720-B26B-4824-97C0-22B127AA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FF970-A3CD-4C3D-B45C-2935835F8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4798" y="2778310"/>
            <a:ext cx="5379604" cy="2122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66B70-DF6E-42DE-8BF1-51A8FC01EF05}"/>
              </a:ext>
            </a:extLst>
          </p:cNvPr>
          <p:cNvSpPr txBox="1"/>
          <p:nvPr/>
        </p:nvSpPr>
        <p:spPr>
          <a:xfrm>
            <a:off x="1960210" y="3028978"/>
            <a:ext cx="674099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DD852-CC6B-4D57-AC58-E60E51192C98}"/>
              </a:ext>
            </a:extLst>
          </p:cNvPr>
          <p:cNvSpPr txBox="1"/>
          <p:nvPr/>
        </p:nvSpPr>
        <p:spPr>
          <a:xfrm>
            <a:off x="714644" y="3398255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27598-907A-425E-A01B-79176037E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3798332"/>
            <a:ext cx="5785338" cy="2799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FA0965-3AC7-4E60-A4E6-A18D52F10EEF}"/>
              </a:ext>
            </a:extLst>
          </p:cNvPr>
          <p:cNvSpPr txBox="1"/>
          <p:nvPr/>
        </p:nvSpPr>
        <p:spPr>
          <a:xfrm>
            <a:off x="2423011" y="3376302"/>
            <a:ext cx="1204547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F255B-975C-483A-98B6-89DA3561E3ED}"/>
              </a:ext>
            </a:extLst>
          </p:cNvPr>
          <p:cNvSpPr txBox="1"/>
          <p:nvPr/>
        </p:nvSpPr>
        <p:spPr>
          <a:xfrm>
            <a:off x="3627558" y="3024555"/>
            <a:ext cx="110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5D5AD-2D85-4C4A-9126-2ED394F68932}"/>
              </a:ext>
            </a:extLst>
          </p:cNvPr>
          <p:cNvSpPr txBox="1"/>
          <p:nvPr/>
        </p:nvSpPr>
        <p:spPr>
          <a:xfrm>
            <a:off x="1244779" y="6055859"/>
            <a:ext cx="212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Holes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1304C-3E59-4805-B4C1-3BEE1E57E258}"/>
              </a:ext>
            </a:extLst>
          </p:cNvPr>
          <p:cNvSpPr txBox="1"/>
          <p:nvPr/>
        </p:nvSpPr>
        <p:spPr>
          <a:xfrm>
            <a:off x="4374366" y="3376247"/>
            <a:ext cx="170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Thermocouple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667419-485A-471F-8EBF-D1BB12B62868}"/>
              </a:ext>
            </a:extLst>
          </p:cNvPr>
          <p:cNvCxnSpPr>
            <a:stCxn id="9" idx="2"/>
          </p:cNvCxnSpPr>
          <p:nvPr/>
        </p:nvCxnSpPr>
        <p:spPr>
          <a:xfrm>
            <a:off x="1505952" y="3767587"/>
            <a:ext cx="0" cy="892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F3E619-4AAF-415B-A6CA-113C9E6F5554}"/>
              </a:ext>
            </a:extLst>
          </p:cNvPr>
          <p:cNvCxnSpPr>
            <a:stCxn id="8" idx="2"/>
          </p:cNvCxnSpPr>
          <p:nvPr/>
        </p:nvCxnSpPr>
        <p:spPr>
          <a:xfrm>
            <a:off x="2297260" y="3398255"/>
            <a:ext cx="234925" cy="1059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43AF12-F7EF-4253-A360-20169586939F}"/>
              </a:ext>
            </a:extLst>
          </p:cNvPr>
          <p:cNvCxnSpPr>
            <a:stCxn id="12" idx="2"/>
          </p:cNvCxnSpPr>
          <p:nvPr/>
        </p:nvCxnSpPr>
        <p:spPr>
          <a:xfrm>
            <a:off x="3025285" y="3745579"/>
            <a:ext cx="102163" cy="914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4EFCD3-C4B1-4E87-8A82-F511D78B4895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0" cy="225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68136-9291-4272-95F5-67CA072D6C01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74196" cy="1995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9D713A-DF60-421C-9BCF-0B80976492FE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193085" cy="1679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2419C2-CF17-4356-A9AE-A3918289BED8}"/>
              </a:ext>
            </a:extLst>
          </p:cNvPr>
          <p:cNvCxnSpPr>
            <a:stCxn id="15" idx="2"/>
          </p:cNvCxnSpPr>
          <p:nvPr/>
        </p:nvCxnSpPr>
        <p:spPr>
          <a:xfrm flipH="1">
            <a:off x="5029200" y="3745579"/>
            <a:ext cx="198943" cy="1327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FBAB6-B4C5-4D91-A30A-9D589FAA3695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380392" y="5583115"/>
            <a:ext cx="925725" cy="47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A6337-59AC-4E60-93D9-8A6D22692C6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074985" y="4391786"/>
            <a:ext cx="231132" cy="1664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8E723E-F530-43FC-B6F5-5FB36F90B1BF}"/>
              </a:ext>
            </a:extLst>
          </p:cNvPr>
          <p:cNvCxnSpPr/>
          <p:nvPr/>
        </p:nvCxnSpPr>
        <p:spPr>
          <a:xfrm>
            <a:off x="2306116" y="6055859"/>
            <a:ext cx="3329753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F1C4DC-9D57-4FEF-BB65-4C84F5AED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1" y="1132050"/>
            <a:ext cx="4856518" cy="19679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DE6D1-F964-465B-A5EF-AF99A680545C}"/>
              </a:ext>
            </a:extLst>
          </p:cNvPr>
          <p:cNvCxnSpPr>
            <a:stCxn id="9" idx="0"/>
          </p:cNvCxnSpPr>
          <p:nvPr/>
        </p:nvCxnSpPr>
        <p:spPr>
          <a:xfrm flipV="1">
            <a:off x="1505952" y="1937758"/>
            <a:ext cx="384394" cy="1460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950CD4-018C-474B-9CA8-643E03D5B3D2}"/>
              </a:ext>
            </a:extLst>
          </p:cNvPr>
          <p:cNvCxnSpPr/>
          <p:nvPr/>
        </p:nvCxnSpPr>
        <p:spPr>
          <a:xfrm flipV="1">
            <a:off x="2297260" y="2013438"/>
            <a:ext cx="337049" cy="1011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41F2D2-7E19-4921-88FE-07DE603C1A68}"/>
              </a:ext>
            </a:extLst>
          </p:cNvPr>
          <p:cNvCxnSpPr/>
          <p:nvPr/>
        </p:nvCxnSpPr>
        <p:spPr>
          <a:xfrm flipH="1" flipV="1">
            <a:off x="3627558" y="2118946"/>
            <a:ext cx="553723" cy="905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A9DC5B-A9AD-4E7B-98C8-5E947765C845}"/>
              </a:ext>
            </a:extLst>
          </p:cNvPr>
          <p:cNvCxnSpPr/>
          <p:nvPr/>
        </p:nvCxnSpPr>
        <p:spPr>
          <a:xfrm flipH="1" flipV="1">
            <a:off x="3727938" y="2013438"/>
            <a:ext cx="453343" cy="1011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E645D2-A29A-450E-8E96-0E149191DEC7}"/>
              </a:ext>
            </a:extLst>
          </p:cNvPr>
          <p:cNvCxnSpPr/>
          <p:nvPr/>
        </p:nvCxnSpPr>
        <p:spPr>
          <a:xfrm flipH="1" flipV="1">
            <a:off x="3833446" y="1937758"/>
            <a:ext cx="347835" cy="1086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8C7356-29BE-4299-AF4C-39C59E483FB4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967654" y="2365131"/>
            <a:ext cx="260489" cy="1011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558C75-6828-459C-B3E4-45E1D502F7CB}"/>
              </a:ext>
            </a:extLst>
          </p:cNvPr>
          <p:cNvSpPr txBox="1"/>
          <p:nvPr/>
        </p:nvSpPr>
        <p:spPr>
          <a:xfrm>
            <a:off x="8322798" y="6524471"/>
            <a:ext cx="55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7946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7D26-5A46-46BF-8145-55C0F85E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Design</a:t>
            </a:r>
          </a:p>
        </p:txBody>
      </p:sp>
      <p:pic>
        <p:nvPicPr>
          <p:cNvPr id="76802" name="Picture 2" descr="315818315321506581276261">
            <a:extLst>
              <a:ext uri="{FF2B5EF4-FFF2-40B4-BE49-F238E27FC236}">
                <a16:creationId xmlns:a16="http://schemas.microsoft.com/office/drawing/2014/main" id="{3C3453ED-F4F7-45D9-AC0B-B3E68EEE3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27967" r="16147" b="17380"/>
          <a:stretch/>
        </p:blipFill>
        <p:spPr bwMode="auto">
          <a:xfrm rot="5400000">
            <a:off x="283206" y="3162207"/>
            <a:ext cx="4485247" cy="186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 descr="737228095506337280051743">
            <a:extLst>
              <a:ext uri="{FF2B5EF4-FFF2-40B4-BE49-F238E27FC236}">
                <a16:creationId xmlns:a16="http://schemas.microsoft.com/office/drawing/2014/main" id="{33861BDE-75E8-441C-B0ED-F8629738B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6" t="30853" r="13417" b="11695"/>
          <a:stretch/>
        </p:blipFill>
        <p:spPr bwMode="auto">
          <a:xfrm rot="5400000">
            <a:off x="4242243" y="3124540"/>
            <a:ext cx="4385021" cy="184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9401A-C139-43DE-BCD8-F52282132F4B}"/>
              </a:ext>
            </a:extLst>
          </p:cNvPr>
          <p:cNvSpPr txBox="1"/>
          <p:nvPr/>
        </p:nvSpPr>
        <p:spPr>
          <a:xfrm>
            <a:off x="1951893" y="1181250"/>
            <a:ext cx="15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Front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9B38A-396D-47E7-9E8B-F247AF70DE5F}"/>
              </a:ext>
            </a:extLst>
          </p:cNvPr>
          <p:cNvSpPr txBox="1"/>
          <p:nvPr/>
        </p:nvSpPr>
        <p:spPr>
          <a:xfrm>
            <a:off x="5811715" y="1193178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Back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DE4B6-3A82-4CC5-8EAA-18CA5A7D1CEF}"/>
              </a:ext>
            </a:extLst>
          </p:cNvPr>
          <p:cNvSpPr txBox="1"/>
          <p:nvPr/>
        </p:nvSpPr>
        <p:spPr>
          <a:xfrm>
            <a:off x="8168054" y="6361278"/>
            <a:ext cx="791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7340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F53-9F45-4BF4-878C-17243843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2C90-1ECF-403B-A99A-05DA49EE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Add a lowpass filter</a:t>
            </a:r>
          </a:p>
          <a:p>
            <a:endParaRPr lang="en-US" sz="2000" dirty="0"/>
          </a:p>
          <a:p>
            <a:r>
              <a:rPr lang="en-US" sz="2000" dirty="0"/>
              <a:t>4-wire contact for shunt resistor</a:t>
            </a:r>
          </a:p>
          <a:p>
            <a:endParaRPr lang="en-US" sz="2000" dirty="0"/>
          </a:p>
          <a:p>
            <a:r>
              <a:rPr lang="en-US" sz="2000" dirty="0"/>
              <a:t>Test Cell at standard conditions</a:t>
            </a:r>
          </a:p>
          <a:p>
            <a:endParaRPr lang="en-US" sz="2000" dirty="0"/>
          </a:p>
          <a:p>
            <a:r>
              <a:rPr lang="en-US" sz="2000" dirty="0"/>
              <a:t>Compare to a secondary standard</a:t>
            </a:r>
          </a:p>
          <a:p>
            <a:endParaRPr lang="en-US" sz="2000" dirty="0"/>
          </a:p>
          <a:p>
            <a:r>
              <a:rPr lang="en-US" sz="2000" dirty="0"/>
              <a:t>Use electrical components with lower error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3A3D-3B0A-4BD6-B229-8E5E3E0E409D}"/>
              </a:ext>
            </a:extLst>
          </p:cNvPr>
          <p:cNvSpPr txBox="1"/>
          <p:nvPr/>
        </p:nvSpPr>
        <p:spPr>
          <a:xfrm>
            <a:off x="8271804" y="6418384"/>
            <a:ext cx="483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</a:t>
            </a:r>
          </a:p>
        </p:txBody>
      </p:sp>
      <p:pic>
        <p:nvPicPr>
          <p:cNvPr id="77833" name="Picture 9" descr="Image result for improve picture">
            <a:extLst>
              <a:ext uri="{FF2B5EF4-FFF2-40B4-BE49-F238E27FC236}">
                <a16:creationId xmlns:a16="http://schemas.microsoft.com/office/drawing/2014/main" id="{981615D2-16DE-46C4-AB8E-879F3414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48" y="1324475"/>
            <a:ext cx="3454644" cy="25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6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83444-6C0A-4D82-977D-AE1B4F14C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E0B97-CB8C-407B-8FAC-3E1FEAFB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DA758-88A8-4899-BD4F-30229FEA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Design a prototype irradiance meter</a:t>
            </a:r>
          </a:p>
          <a:p>
            <a:pPr lvl="1">
              <a:buFont typeface="+mj-lt"/>
              <a:buAutoNum type="arabicPeriod"/>
            </a:pPr>
            <a:r>
              <a:rPr lang="en-US" sz="2000" b="0" dirty="0"/>
              <a:t>Research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Select irradiance sensor and design circuit</a:t>
            </a:r>
          </a:p>
          <a:p>
            <a:pPr lvl="1">
              <a:buFont typeface="+mj-lt"/>
              <a:buAutoNum type="arabicPeriod"/>
            </a:pPr>
            <a:r>
              <a:rPr lang="en-US" sz="2000" b="0" dirty="0"/>
              <a:t>Incorporate an inclinometer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Incorporate temperature sensor for ambient temperature and solar panel temperature</a:t>
            </a:r>
          </a:p>
          <a:p>
            <a:pPr lvl="1">
              <a:buFont typeface="+mj-lt"/>
              <a:buAutoNum type="arabicPeriod"/>
            </a:pPr>
            <a:r>
              <a:rPr lang="en-US" sz="2000" b="0" dirty="0"/>
              <a:t>Build </a:t>
            </a:r>
            <a:r>
              <a:rPr lang="en-US" sz="2000" dirty="0"/>
              <a:t>prototype</a:t>
            </a:r>
          </a:p>
          <a:p>
            <a:pPr lvl="1">
              <a:buFont typeface="+mj-lt"/>
              <a:buAutoNum type="arabicPeriod"/>
            </a:pPr>
            <a:r>
              <a:rPr lang="en-US" sz="2000" b="0" dirty="0"/>
              <a:t>Test prototype</a:t>
            </a:r>
          </a:p>
        </p:txBody>
      </p:sp>
      <p:pic>
        <p:nvPicPr>
          <p:cNvPr id="75778" name="Picture 2" descr="Image result for solar project">
            <a:extLst>
              <a:ext uri="{FF2B5EF4-FFF2-40B4-BE49-F238E27FC236}">
                <a16:creationId xmlns:a16="http://schemas.microsoft.com/office/drawing/2014/main" id="{C960982C-1123-4DFE-A03E-6D936E1D5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98" y="3265731"/>
            <a:ext cx="4977742" cy="331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3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C065BC-E96E-4B53-8007-770B307FBF82}"/>
              </a:ext>
            </a:extLst>
          </p:cNvPr>
          <p:cNvSpPr/>
          <p:nvPr/>
        </p:nvSpPr>
        <p:spPr>
          <a:xfrm>
            <a:off x="123092" y="3086044"/>
            <a:ext cx="4677508" cy="3675241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3FCC8F-91C0-45AB-9A45-426C5A31D21E}"/>
              </a:ext>
            </a:extLst>
          </p:cNvPr>
          <p:cNvSpPr/>
          <p:nvPr/>
        </p:nvSpPr>
        <p:spPr>
          <a:xfrm>
            <a:off x="123093" y="961988"/>
            <a:ext cx="4677508" cy="2009812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D1E82-73A5-418F-89F9-9CF0B559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Additional Tasks</a:t>
            </a:r>
          </a:p>
        </p:txBody>
      </p:sp>
      <p:pic>
        <p:nvPicPr>
          <p:cNvPr id="75778" name="Picture 2" descr="Image result for solar panels">
            <a:extLst>
              <a:ext uri="{FF2B5EF4-FFF2-40B4-BE49-F238E27FC236}">
                <a16:creationId xmlns:a16="http://schemas.microsoft.com/office/drawing/2014/main" id="{3FB71929-5BB2-41C6-A011-6AAE63B7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69" y="1515985"/>
            <a:ext cx="2717353" cy="13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 result for Solar simulators">
            <a:extLst>
              <a:ext uri="{FF2B5EF4-FFF2-40B4-BE49-F238E27FC236}">
                <a16:creationId xmlns:a16="http://schemas.microsoft.com/office/drawing/2014/main" id="{40F47852-4B02-4907-B838-042C2C9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65" y="4619741"/>
            <a:ext cx="2841381" cy="21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Image result for DC combiner box, 1500 V">
            <a:extLst>
              <a:ext uri="{FF2B5EF4-FFF2-40B4-BE49-F238E27FC236}">
                <a16:creationId xmlns:a16="http://schemas.microsoft.com/office/drawing/2014/main" id="{34179D7E-D467-487B-A094-ECD60D9A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50" y="1362064"/>
            <a:ext cx="3524829" cy="23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Image result for Solar cell calibration">
            <a:extLst>
              <a:ext uri="{FF2B5EF4-FFF2-40B4-BE49-F238E27FC236}">
                <a16:creationId xmlns:a16="http://schemas.microsoft.com/office/drawing/2014/main" id="{BFE808CD-C548-4876-BDE2-F9A102CA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9" y="3429000"/>
            <a:ext cx="4187131" cy="31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1458B-77E4-45C2-B446-8E69A31DCE72}"/>
              </a:ext>
            </a:extLst>
          </p:cNvPr>
          <p:cNvSpPr txBox="1"/>
          <p:nvPr/>
        </p:nvSpPr>
        <p:spPr>
          <a:xfrm>
            <a:off x="1182564" y="1101315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Solar Panel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658A2-ABD3-48F5-8487-E3C4417CCB62}"/>
              </a:ext>
            </a:extLst>
          </p:cNvPr>
          <p:cNvSpPr txBox="1"/>
          <p:nvPr/>
        </p:nvSpPr>
        <p:spPr>
          <a:xfrm>
            <a:off x="5301761" y="961987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DC Combiner Box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27E7D-1CDD-42AE-8770-AA786AC5FA23}"/>
              </a:ext>
            </a:extLst>
          </p:cNvPr>
          <p:cNvSpPr txBox="1"/>
          <p:nvPr/>
        </p:nvSpPr>
        <p:spPr>
          <a:xfrm>
            <a:off x="5333999" y="4250409"/>
            <a:ext cx="342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Solar Simulator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A1EE-E252-4526-AEE4-57E8CAB5A3AC}"/>
              </a:ext>
            </a:extLst>
          </p:cNvPr>
          <p:cNvSpPr txBox="1"/>
          <p:nvPr/>
        </p:nvSpPr>
        <p:spPr>
          <a:xfrm>
            <a:off x="1199153" y="3086045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Calibration Techniques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DBE3A-66A2-4DFE-B049-ADAE1A282776}"/>
              </a:ext>
            </a:extLst>
          </p:cNvPr>
          <p:cNvSpPr/>
          <p:nvPr/>
        </p:nvSpPr>
        <p:spPr>
          <a:xfrm>
            <a:off x="4960532" y="961987"/>
            <a:ext cx="4060376" cy="2915421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34EA30-89E1-43F3-AD28-7E2BE47454B1}"/>
              </a:ext>
            </a:extLst>
          </p:cNvPr>
          <p:cNvSpPr/>
          <p:nvPr/>
        </p:nvSpPr>
        <p:spPr>
          <a:xfrm>
            <a:off x="4960532" y="4176346"/>
            <a:ext cx="4060376" cy="2584939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4D713-F839-46C0-8F27-E19F43942E7B}"/>
              </a:ext>
            </a:extLst>
          </p:cNvPr>
          <p:cNvSpPr txBox="1"/>
          <p:nvPr/>
        </p:nvSpPr>
        <p:spPr>
          <a:xfrm>
            <a:off x="8291615" y="6466702"/>
            <a:ext cx="68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8086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8FCD-45F2-4F08-9B7D-2B3F4DF9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58" y="302174"/>
            <a:ext cx="7445502" cy="549274"/>
          </a:xfrm>
        </p:spPr>
        <p:txBody>
          <a:bodyPr/>
          <a:lstStyle/>
          <a:p>
            <a:r>
              <a:rPr lang="en-US" sz="3200" dirty="0"/>
              <a:t>Internship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CE67-2668-4DDD-BF90-CF332B5A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 Review, what to consider, how to select parts</a:t>
            </a:r>
          </a:p>
          <a:p>
            <a:r>
              <a:rPr lang="en-US" sz="2400" dirty="0"/>
              <a:t>PCB Design</a:t>
            </a:r>
          </a:p>
          <a:p>
            <a:r>
              <a:rPr lang="en-US" sz="2400" dirty="0"/>
              <a:t>Error Analysis</a:t>
            </a:r>
          </a:p>
          <a:p>
            <a:r>
              <a:rPr lang="en-US" sz="2400" dirty="0"/>
              <a:t>Working with Computer Engineering and Mechanical Engineering</a:t>
            </a:r>
          </a:p>
          <a:p>
            <a:r>
              <a:rPr lang="en-US" sz="2400" dirty="0"/>
              <a:t>Corporate Environment</a:t>
            </a:r>
          </a:p>
          <a:p>
            <a:r>
              <a:rPr lang="en-US" sz="2400" dirty="0"/>
              <a:t>Meetings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B5CD-2D6D-47ED-87E5-9146FED70B82}"/>
              </a:ext>
            </a:extLst>
          </p:cNvPr>
          <p:cNvSpPr txBox="1"/>
          <p:nvPr/>
        </p:nvSpPr>
        <p:spPr>
          <a:xfrm>
            <a:off x="8280596" y="6466701"/>
            <a:ext cx="39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1B2DF-12C8-4A68-9257-7E848B290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16" y="2843242"/>
            <a:ext cx="4800834" cy="36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7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E80E-6F94-40AD-B550-34E92A91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Irradiance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79E41-3521-4910-B17F-9FB247722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ADDE070-025B-4AEB-AA16-C1755B328D2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0" dirty="0"/>
                  <a:t>Solar Irradiance is radiant flux (power) per unit area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0" dirty="0"/>
                  <a:t>) received from the sun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ADDE070-025B-4AEB-AA16-C1755B328D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802" name="Picture 2" descr="Image result for effects of temperature and irradiance on solar panel">
            <a:extLst>
              <a:ext uri="{FF2B5EF4-FFF2-40B4-BE49-F238E27FC236}">
                <a16:creationId xmlns:a16="http://schemas.microsoft.com/office/drawing/2014/main" id="{DF35AABE-6A93-4E9F-92C8-B3D244BA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0" y="1523576"/>
            <a:ext cx="7649308" cy="525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12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8AAC-23B1-4330-8862-C32F80EA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Measuring Solar Irradiance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4BB8-F1B1-4437-BCBB-1B3D95AC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58" y="1020954"/>
            <a:ext cx="8222742" cy="804862"/>
          </a:xfrm>
        </p:spPr>
        <p:txBody>
          <a:bodyPr/>
          <a:lstStyle/>
          <a:p>
            <a:r>
              <a:rPr lang="en-US" dirty="0"/>
              <a:t>A pyranometer measure global irradiance (direct + diffused)</a:t>
            </a:r>
          </a:p>
          <a:p>
            <a:r>
              <a:rPr lang="en-US" dirty="0"/>
              <a:t>Irradiance is the integral of the spectrum over all wavelengths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D521EE-6A48-4A1B-97EC-20E0AC18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69020"/>
              </p:ext>
            </p:extLst>
          </p:nvPr>
        </p:nvGraphicFramePr>
        <p:xfrm>
          <a:off x="235458" y="1825816"/>
          <a:ext cx="8679942" cy="4724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314">
                  <a:extLst>
                    <a:ext uri="{9D8B030D-6E8A-4147-A177-3AD203B41FA5}">
                      <a16:colId xmlns:a16="http://schemas.microsoft.com/office/drawing/2014/main" val="2821731877"/>
                    </a:ext>
                  </a:extLst>
                </a:gridCol>
                <a:gridCol w="2893314">
                  <a:extLst>
                    <a:ext uri="{9D8B030D-6E8A-4147-A177-3AD203B41FA5}">
                      <a16:colId xmlns:a16="http://schemas.microsoft.com/office/drawing/2014/main" val="3248288266"/>
                    </a:ext>
                  </a:extLst>
                </a:gridCol>
                <a:gridCol w="2893314">
                  <a:extLst>
                    <a:ext uri="{9D8B030D-6E8A-4147-A177-3AD203B41FA5}">
                      <a16:colId xmlns:a16="http://schemas.microsoft.com/office/drawing/2014/main" val="4250463160"/>
                    </a:ext>
                  </a:extLst>
                </a:gridCol>
              </a:tblGrid>
              <a:tr h="436668">
                <a:tc>
                  <a:txBody>
                    <a:bodyPr/>
                    <a:lstStyle/>
                    <a:p>
                      <a:r>
                        <a:rPr lang="en-US" dirty="0"/>
                        <a:t>Thermopile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4916"/>
                  </a:ext>
                </a:extLst>
              </a:tr>
              <a:tr h="42878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Flat Spectral Response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Highest Accuracy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Most Expensive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 used in handheld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Spectrally Selective, not what a panel sees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Least Accurate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Least Expensive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angle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Closely matches PV panel spectral response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Accurate to PV Panels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Cost depends on the Cell Calibration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Sees what a solar panel sees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284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406FE0F-511C-4CA3-9476-F040699C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0" y="4480749"/>
            <a:ext cx="2703939" cy="1806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5AE1E-D83E-4BDE-A310-674E13E7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33" y="4319199"/>
            <a:ext cx="2129333" cy="2129333"/>
          </a:xfrm>
          <a:prstGeom prst="rect">
            <a:avLst/>
          </a:prstGeom>
        </p:spPr>
      </p:pic>
      <p:pic>
        <p:nvPicPr>
          <p:cNvPr id="75778" name="Picture 2" descr="Image result for reference cell solar">
            <a:extLst>
              <a:ext uri="{FF2B5EF4-FFF2-40B4-BE49-F238E27FC236}">
                <a16:creationId xmlns:a16="http://schemas.microsoft.com/office/drawing/2014/main" id="{18D51A44-87E5-4646-9DD0-3FB4CBCD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30" y="4627038"/>
            <a:ext cx="2705142" cy="151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B74FB-0BB9-44BF-A184-2C5593E3FC96}"/>
              </a:ext>
            </a:extLst>
          </p:cNvPr>
          <p:cNvSpPr txBox="1"/>
          <p:nvPr/>
        </p:nvSpPr>
        <p:spPr>
          <a:xfrm>
            <a:off x="8360857" y="6501286"/>
            <a:ext cx="387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7145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1B6E-4C5A-4E8C-85A6-CE54AD4A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Sensitivity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3E067-249E-4993-8751-DE5E7F7BA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4" y="1058622"/>
            <a:ext cx="7738312" cy="53861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CDAA7-3FF6-46A8-89C2-3303423FF4B0}"/>
              </a:ext>
            </a:extLst>
          </p:cNvPr>
          <p:cNvSpPr txBox="1"/>
          <p:nvPr/>
        </p:nvSpPr>
        <p:spPr>
          <a:xfrm>
            <a:off x="8638712" y="6444761"/>
            <a:ext cx="36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650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AB51-50DE-4C82-9547-8F3A2C32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panels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A4F6-1DF9-400F-912C-1857BD826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58" y="1020953"/>
            <a:ext cx="8634222" cy="5406224"/>
          </a:xfrm>
        </p:spPr>
        <p:txBody>
          <a:bodyPr>
            <a:normAutofit/>
          </a:bodyPr>
          <a:lstStyle/>
          <a:p>
            <a:r>
              <a:rPr lang="en-US" dirty="0"/>
              <a:t>Monocrystalline (Mono-Si)</a:t>
            </a:r>
          </a:p>
          <a:p>
            <a:pPr lvl="1"/>
            <a:r>
              <a:rPr lang="en-US" dirty="0"/>
              <a:t>20% or greater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Space- efficient</a:t>
            </a:r>
          </a:p>
          <a:p>
            <a:r>
              <a:rPr lang="en-US" dirty="0"/>
              <a:t>Polycrystalline (P-Si)</a:t>
            </a:r>
          </a:p>
          <a:p>
            <a:pPr lvl="1"/>
            <a:r>
              <a:rPr lang="en-US" dirty="0"/>
              <a:t>around 15%</a:t>
            </a:r>
          </a:p>
          <a:p>
            <a:pPr lvl="1"/>
            <a:r>
              <a:rPr lang="en-US" dirty="0"/>
              <a:t>Process to make is cheaper and simpler</a:t>
            </a:r>
          </a:p>
          <a:p>
            <a:r>
              <a:rPr lang="en-US" dirty="0"/>
              <a:t>Amorphous</a:t>
            </a:r>
          </a:p>
          <a:p>
            <a:pPr lvl="1"/>
            <a:r>
              <a:rPr lang="en-US" dirty="0"/>
              <a:t>7-10%</a:t>
            </a:r>
          </a:p>
          <a:p>
            <a:pPr lvl="1"/>
            <a:r>
              <a:rPr lang="en-US" dirty="0"/>
              <a:t>Best if space is not an issue</a:t>
            </a:r>
          </a:p>
          <a:p>
            <a:pPr lvl="1"/>
            <a:r>
              <a:rPr lang="en-US" dirty="0"/>
              <a:t>Degrade faster</a:t>
            </a:r>
          </a:p>
          <a:p>
            <a:r>
              <a:rPr lang="en-US" dirty="0"/>
              <a:t>Cadmium Telluride (CdTe)</a:t>
            </a:r>
          </a:p>
          <a:p>
            <a:pPr lvl="1"/>
            <a:r>
              <a:rPr lang="en-US" dirty="0"/>
              <a:t>14-18%</a:t>
            </a:r>
          </a:p>
          <a:p>
            <a:pPr lvl="1"/>
            <a:r>
              <a:rPr lang="en-US" dirty="0"/>
              <a:t>Disposal and recycling is costly and dangerous</a:t>
            </a:r>
          </a:p>
          <a:p>
            <a:r>
              <a:rPr lang="en-US" dirty="0"/>
              <a:t>Copper Indium Gallium Selenide (CIGS)</a:t>
            </a:r>
          </a:p>
          <a:p>
            <a:pPr lvl="1"/>
            <a:r>
              <a:rPr lang="en-US" dirty="0"/>
              <a:t>up to 22.4%</a:t>
            </a:r>
          </a:p>
          <a:p>
            <a:pPr lvl="1"/>
            <a:r>
              <a:rPr lang="en-US" dirty="0"/>
              <a:t>Many manufacture have gone bankrupt</a:t>
            </a:r>
          </a:p>
          <a:p>
            <a:r>
              <a:rPr lang="en-US" dirty="0"/>
              <a:t>Gallium Arsenide (GaAs)</a:t>
            </a:r>
          </a:p>
          <a:p>
            <a:pPr lvl="1"/>
            <a:r>
              <a:rPr lang="en-US" dirty="0"/>
              <a:t>up to 28.9%</a:t>
            </a:r>
          </a:p>
          <a:p>
            <a:pPr lvl="1"/>
            <a:r>
              <a:rPr lang="en-US" dirty="0"/>
              <a:t>Most expensive</a:t>
            </a:r>
          </a:p>
          <a:p>
            <a:pPr lvl="1"/>
            <a:r>
              <a:rPr lang="en-US" dirty="0"/>
              <a:t>Used on spacecrafts</a:t>
            </a:r>
          </a:p>
        </p:txBody>
      </p:sp>
      <p:pic>
        <p:nvPicPr>
          <p:cNvPr id="78850" name="Picture 2" descr="Image result for mono vs poly">
            <a:extLst>
              <a:ext uri="{FF2B5EF4-FFF2-40B4-BE49-F238E27FC236}">
                <a16:creationId xmlns:a16="http://schemas.microsoft.com/office/drawing/2014/main" id="{4CC134AA-EE34-4F6D-A21A-646FD36C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39" y="1101172"/>
            <a:ext cx="3633432" cy="2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102685B-ED1B-4C50-AE3F-D36868F274AC}"/>
              </a:ext>
            </a:extLst>
          </p:cNvPr>
          <p:cNvSpPr/>
          <p:nvPr/>
        </p:nvSpPr>
        <p:spPr>
          <a:xfrm>
            <a:off x="3798277" y="2795955"/>
            <a:ext cx="1186962" cy="3631222"/>
          </a:xfrm>
          <a:prstGeom prst="rightBrace">
            <a:avLst>
              <a:gd name="adj1" fmla="val 8333"/>
              <a:gd name="adj2" fmla="val 5121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2E7FF-81C9-4BD6-B9DE-529E476F28EE}"/>
              </a:ext>
            </a:extLst>
          </p:cNvPr>
          <p:cNvSpPr txBox="1"/>
          <p:nvPr/>
        </p:nvSpPr>
        <p:spPr>
          <a:xfrm>
            <a:off x="5147018" y="4475202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Thin-Film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2C1E2-CDC0-4E07-BE19-AC7C7643AFB5}"/>
              </a:ext>
            </a:extLst>
          </p:cNvPr>
          <p:cNvSpPr txBox="1"/>
          <p:nvPr/>
        </p:nvSpPr>
        <p:spPr>
          <a:xfrm>
            <a:off x="8644773" y="6447213"/>
            <a:ext cx="369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pic>
        <p:nvPicPr>
          <p:cNvPr id="75778" name="Picture 2" descr="Image result for thin film solar panels">
            <a:extLst>
              <a:ext uri="{FF2B5EF4-FFF2-40B4-BE49-F238E27FC236}">
                <a16:creationId xmlns:a16="http://schemas.microsoft.com/office/drawing/2014/main" id="{F48C3F94-288B-453C-B359-47EC68510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5"/>
          <a:stretch/>
        </p:blipFill>
        <p:spPr bwMode="auto">
          <a:xfrm>
            <a:off x="5225114" y="4902003"/>
            <a:ext cx="3153682" cy="142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52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143B-E7A8-40A4-9E57-38BCC206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responsivity of different solar cells</a:t>
            </a:r>
          </a:p>
        </p:txBody>
      </p:sp>
      <p:pic>
        <p:nvPicPr>
          <p:cNvPr id="75778" name="Picture 2" descr="Image result for spectral responsivity of different solar cells">
            <a:extLst>
              <a:ext uri="{FF2B5EF4-FFF2-40B4-BE49-F238E27FC236}">
                <a16:creationId xmlns:a16="http://schemas.microsoft.com/office/drawing/2014/main" id="{77BE5FA5-E4A2-4121-B566-50642B438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1" y="1863968"/>
            <a:ext cx="7595757" cy="47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CC0D9-06FA-4CF6-B4EA-E7E7FB4524F4}"/>
              </a:ext>
            </a:extLst>
          </p:cNvPr>
          <p:cNvSpPr txBox="1"/>
          <p:nvPr/>
        </p:nvSpPr>
        <p:spPr>
          <a:xfrm>
            <a:off x="536330" y="1047731"/>
            <a:ext cx="6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Irradiance is the integral of the spectrum over all wavelengths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07EC9-1AAC-4C99-8F9F-79D5F7610B08}"/>
              </a:ext>
            </a:extLst>
          </p:cNvPr>
          <p:cNvSpPr txBox="1"/>
          <p:nvPr/>
        </p:nvSpPr>
        <p:spPr>
          <a:xfrm>
            <a:off x="8607669" y="6436143"/>
            <a:ext cx="395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2582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C95-5E89-4D8A-8F6E-D4C74CEB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3DF0E8-6DB7-4912-9D1C-063118E06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Proportional to short-circuit current (IEC 60891):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With temperature compensation (IEC 60891):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Standard Test Conditions (IEC 61829)</a:t>
                </a:r>
              </a:p>
              <a:p>
                <a:pPr lvl="1"/>
                <a:r>
                  <a:rPr lang="en-US" dirty="0"/>
                  <a:t>module temperature: 25 °C</a:t>
                </a:r>
              </a:p>
              <a:p>
                <a:pPr lvl="1"/>
                <a:r>
                  <a:rPr lang="en-US" dirty="0"/>
                  <a:t>in-plane irradiance: 1 000 W/m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spectral distribution: AM 1,5 (global)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3DF0E8-6DB7-4912-9D1C-063118E06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826" name="Picture 2" descr="Image result for iec">
            <a:extLst>
              <a:ext uri="{FF2B5EF4-FFF2-40B4-BE49-F238E27FC236}">
                <a16:creationId xmlns:a16="http://schemas.microsoft.com/office/drawing/2014/main" id="{57427BEA-8715-4A27-A5F0-48352994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30" y="3693050"/>
            <a:ext cx="2836399" cy="283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29BCB-15C7-43FD-97D9-26A139CE5946}"/>
              </a:ext>
            </a:extLst>
          </p:cNvPr>
          <p:cNvSpPr txBox="1"/>
          <p:nvPr/>
        </p:nvSpPr>
        <p:spPr>
          <a:xfrm>
            <a:off x="8642838" y="6581001"/>
            <a:ext cx="50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4015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207D-2571-4A7A-88CD-81F9D51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Factor (IEC 60904-7)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B752-25C4-47C4-B297-30498BDC0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458" y="1020953"/>
                <a:ext cx="8634222" cy="576671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𝑠𝑝𝑒𝑐𝑡𝑟𝑢𝑚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</a:t>
                </a:r>
                <a:r>
                  <a:rPr lang="en-US" baseline="-25000" dirty="0"/>
                  <a:t>eff as ref spectrum	</a:t>
                </a:r>
                <a:r>
                  <a:rPr lang="en-US" dirty="0"/>
                  <a:t> is the effective irradiance of the test specimen spectrum;</a:t>
                </a:r>
              </a:p>
              <a:p>
                <a:r>
                  <a:rPr lang="en-US" dirty="0"/>
                  <a:t>G</a:t>
                </a:r>
                <a:r>
                  <a:rPr lang="en-US" baseline="-25000" dirty="0"/>
                  <a:t>meas</a:t>
                </a:r>
                <a:r>
                  <a:rPr lang="en-US" dirty="0"/>
                  <a:t> 		is the irradiance as measured by the reference device;</a:t>
                </a:r>
              </a:p>
              <a:p>
                <a:r>
                  <a:rPr lang="en-US" dirty="0"/>
                  <a:t>MM 		is the spectral mismatch factor.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𝑚𝑒𝑎𝑠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𝑠𝑎𝑚𝑝𝑙𝑒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𝑚𝑒𝑎𝑠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</a:t>
                </a:r>
                <a:r>
                  <a:rPr lang="en-US" baseline="-25000" dirty="0"/>
                  <a:t>ref</a:t>
                </a:r>
                <a:r>
                  <a:rPr lang="en-US" dirty="0"/>
                  <a:t>(λ) 		is the irradiance per unit bandwidth at a particular wavelength λ, </a:t>
                </a:r>
              </a:p>
              <a:p>
                <a:pPr marL="0" indent="0">
                  <a:buNone/>
                </a:pPr>
                <a:r>
                  <a:rPr lang="en-US" dirty="0"/>
                  <a:t>		of the reference spectral irradiance distribution;</a:t>
                </a:r>
              </a:p>
              <a:p>
                <a:r>
                  <a:rPr lang="en-US" dirty="0"/>
                  <a:t>E</a:t>
                </a:r>
                <a:r>
                  <a:rPr lang="en-US" baseline="-25000" dirty="0"/>
                  <a:t>meas</a:t>
                </a:r>
                <a:r>
                  <a:rPr lang="en-US" dirty="0"/>
                  <a:t>(λ) 		is the irradiance per unit bandwidth at a particular wavelength λ, of the spectral 			irradiance distribution of the incoming light at the time of measurement;</a:t>
                </a:r>
              </a:p>
              <a:p>
                <a:r>
                  <a:rPr lang="en-US" dirty="0"/>
                  <a:t>S­­</a:t>
                </a:r>
                <a:r>
                  <a:rPr lang="en-US" baseline="-25000" dirty="0"/>
                  <a:t>ref</a:t>
                </a:r>
                <a:r>
                  <a:rPr lang="en-US" dirty="0"/>
                  <a:t>(λ) 		is the spectral response of the reference PV device;</a:t>
                </a:r>
              </a:p>
              <a:p>
                <a:r>
                  <a:rPr lang="en-US" dirty="0"/>
                  <a:t>S</a:t>
                </a:r>
                <a:r>
                  <a:rPr lang="en-US" baseline="-25000" dirty="0"/>
                  <a:t>sample</a:t>
                </a:r>
                <a:r>
                  <a:rPr lang="en-US" dirty="0"/>
                  <a:t>(λ) 	is the spectral response of the test PV device.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 the case, that absolute spectra and absolute spectral responses are used for the analysis: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𝑚𝑒𝑎𝑠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𝑚𝑒𝑎𝑠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B752-25C4-47C4-B297-30498BDC0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458" y="1020953"/>
                <a:ext cx="8634222" cy="5766710"/>
              </a:xfrm>
              <a:blipFill>
                <a:blip r:embed="rId2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A80D98-A4BC-4C3D-A1EB-E08B1ACF18A0}"/>
              </a:ext>
            </a:extLst>
          </p:cNvPr>
          <p:cNvSpPr txBox="1"/>
          <p:nvPr/>
        </p:nvSpPr>
        <p:spPr>
          <a:xfrm>
            <a:off x="8504096" y="6510664"/>
            <a:ext cx="40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136195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Wei Strat Theme v2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i Strat Theme v2" id="{FEB81FB9-DA59-47D7-AC1E-EBCBFF7CCB3F}" vid="{4D5E8EB2-AB00-4029-8CF3-0616595008B5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4.xml><?xml version="1.0" encoding="utf-8"?>
<a:theme xmlns:a="http://schemas.openxmlformats.org/drawingml/2006/main" name="67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5.xml><?xml version="1.0" encoding="utf-8"?>
<a:theme xmlns:a="http://schemas.openxmlformats.org/drawingml/2006/main" name="17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6.xml><?xml version="1.0" encoding="utf-8"?>
<a:theme xmlns:a="http://schemas.openxmlformats.org/drawingml/2006/main" name="3_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lIns="45720" tIns="45720" rIns="45720" bIns="45720" rtlCol="0" anchor="ctr"/>
      <a:lstStyle>
        <a:defPPr>
          <a:defRPr sz="10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6C616F0C80140B706B17D6B6423ED" ma:contentTypeVersion="0" ma:contentTypeDescription="Create a new document." ma:contentTypeScope="" ma:versionID="199058ed9c247214dfdaa76d7c79a66c">
  <xsd:schema xmlns:xsd="http://www.w3.org/2001/XMLSchema" xmlns:xs="http://www.w3.org/2001/XMLSchema" xmlns:p="http://schemas.microsoft.com/office/2006/metadata/properties" xmlns:ns2="5ae57ab4-67b8-4914-9dd8-33afc50cc158" targetNamespace="http://schemas.microsoft.com/office/2006/metadata/properties" ma:root="true" ma:fieldsID="e94195a6f9d7ecd559b1618f41417bf7" ns2:_="">
    <xsd:import namespace="5ae57ab4-67b8-4914-9dd8-33afc50cc15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57ab4-67b8-4914-9dd8-33afc50cc1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ae57ab4-67b8-4914-9dd8-33afc50cc158">R5HKVDVZUFFQ-880-56</_dlc_DocId>
    <_dlc_DocIdUrl xmlns="5ae57ab4-67b8-4914-9dd8-33afc50cc158">
      <Url>http://fluke.intranet.danahertm.com/eng/l_2/_layouts/DocIdRedir.aspx?ID=R5HKVDVZUFFQ-880-56</Url>
      <Description>R5HKVDVZUFFQ-880-56</Description>
    </_dlc_DocIdUrl>
  </documentManagement>
</p:properties>
</file>

<file path=customXml/itemProps1.xml><?xml version="1.0" encoding="utf-8"?>
<ds:datastoreItem xmlns:ds="http://schemas.openxmlformats.org/officeDocument/2006/customXml" ds:itemID="{DF799E85-6A55-4336-8D2B-B9B82263D0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473492-6BE1-4C88-BB31-3495ABF54E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e57ab4-67b8-4914-9dd8-33afc50cc1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F0022-AE4B-4B82-9209-7FD5C3BA0D6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8343A72-54DA-41E7-AFE0-761D71EE1B7E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5ae57ab4-67b8-4914-9dd8-33afc50cc15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13721</TotalTime>
  <Words>493</Words>
  <Application>Microsoft Office PowerPoint</Application>
  <PresentationFormat>On-screen Show (4:3)</PresentationFormat>
  <Paragraphs>165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Cambria Math</vt:lpstr>
      <vt:lpstr>Helvetica</vt:lpstr>
      <vt:lpstr>1_Wei Strat Theme v2</vt:lpstr>
      <vt:lpstr>6_Office Theme</vt:lpstr>
      <vt:lpstr>16_Strat 2015 Theme</vt:lpstr>
      <vt:lpstr>67_Strat 2015 Theme</vt:lpstr>
      <vt:lpstr>17_Strat 2015 Theme</vt:lpstr>
      <vt:lpstr>3_Presentation Template</vt:lpstr>
      <vt:lpstr>think-cell Slide</vt:lpstr>
      <vt:lpstr>Irradiance Meter</vt:lpstr>
      <vt:lpstr>Project Overview</vt:lpstr>
      <vt:lpstr>Solar Irradiance</vt:lpstr>
      <vt:lpstr>Measuring Solar Irradiance</vt:lpstr>
      <vt:lpstr>Spectral Sensitivity</vt:lpstr>
      <vt:lpstr>Types of panels available</vt:lpstr>
      <vt:lpstr>Spectral responsivity of different solar cells</vt:lpstr>
      <vt:lpstr>Calculating Irradiance</vt:lpstr>
      <vt:lpstr>Mismatch Factor (IEC 60904-7)</vt:lpstr>
      <vt:lpstr>Functional Overview</vt:lpstr>
      <vt:lpstr>First Design</vt:lpstr>
      <vt:lpstr>First Design</vt:lpstr>
      <vt:lpstr>Devices on the Market</vt:lpstr>
      <vt:lpstr>Results</vt:lpstr>
      <vt:lpstr>Measurement Comparison (average of 6.8 W/m2)</vt:lpstr>
      <vt:lpstr>Second Design</vt:lpstr>
      <vt:lpstr>Second Design</vt:lpstr>
      <vt:lpstr>Second Design</vt:lpstr>
      <vt:lpstr>Ways to improve design</vt:lpstr>
      <vt:lpstr>Additional Tasks</vt:lpstr>
      <vt:lpstr>Internship Take-aways</vt:lpstr>
    </vt:vector>
  </TitlesOfParts>
  <Company>Danaher 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Weishung</dc:creator>
  <cp:lastModifiedBy>Polyanskiy, Alex</cp:lastModifiedBy>
  <cp:revision>1141</cp:revision>
  <cp:lastPrinted>2016-11-15T16:30:33Z</cp:lastPrinted>
  <dcterms:created xsi:type="dcterms:W3CDTF">2015-10-27T19:57:55Z</dcterms:created>
  <dcterms:modified xsi:type="dcterms:W3CDTF">2019-08-14T02:09:32Z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5dba3c56-5806-4f20-be6b-73edff9f14e6</vt:lpwstr>
  </property>
  <property fmtid="{D5CDD505-2E9C-101B-9397-08002B2CF9AE}" pid="3" name="ContentTypeId">
    <vt:lpwstr>0x0101008F46C616F0C80140B706B17D6B6423ED</vt:lpwstr>
  </property>
</Properties>
</file>